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Fira Sans Condensed Light"/>
      <p:regular r:id="rId31"/>
      <p:bold r:id="rId32"/>
      <p:italic r:id="rId33"/>
      <p:boldItalic r:id="rId34"/>
    </p:embeddedFont>
    <p:embeddedFont>
      <p:font typeface="EB Garamond"/>
      <p:regular r:id="rId35"/>
      <p:bold r:id="rId36"/>
      <p:italic r:id="rId37"/>
      <p:boldItalic r:id="rId38"/>
    </p:embeddedFont>
    <p:embeddedFont>
      <p:font typeface="Fira Sans Condensed"/>
      <p:regular r:id="rId39"/>
      <p:bold r:id="rId40"/>
      <p:italic r:id="rId41"/>
      <p:boldItalic r:id="rId42"/>
    </p:embeddedFont>
    <p:embeddedFont>
      <p:font typeface="Proxima Nova Semibold"/>
      <p:regular r:id="rId43"/>
      <p:bold r:id="rId44"/>
      <p:boldItalic r:id="rId45"/>
    </p:embeddedFont>
    <p:embeddedFont>
      <p:font typeface="Rajdhani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2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2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-bold.fntdata"/><Relationship Id="rId20" Type="http://schemas.openxmlformats.org/officeDocument/2006/relationships/slide" Target="slides/slide14.xml"/><Relationship Id="rId42" Type="http://schemas.openxmlformats.org/officeDocument/2006/relationships/font" Target="fonts/FiraSansCondensed-boldItalic.fntdata"/><Relationship Id="rId41" Type="http://schemas.openxmlformats.org/officeDocument/2006/relationships/font" Target="fonts/FiraSansCondensed-italic.fntdata"/><Relationship Id="rId22" Type="http://schemas.openxmlformats.org/officeDocument/2006/relationships/slide" Target="slides/slide16.xml"/><Relationship Id="rId44" Type="http://schemas.openxmlformats.org/officeDocument/2006/relationships/font" Target="fonts/ProximaNovaSemibold-bold.fntdata"/><Relationship Id="rId21" Type="http://schemas.openxmlformats.org/officeDocument/2006/relationships/slide" Target="slides/slide15.xml"/><Relationship Id="rId43" Type="http://schemas.openxmlformats.org/officeDocument/2006/relationships/font" Target="fonts/ProximaNovaSemibold-regular.fntdata"/><Relationship Id="rId24" Type="http://schemas.openxmlformats.org/officeDocument/2006/relationships/slide" Target="slides/slide18.xml"/><Relationship Id="rId46" Type="http://schemas.openxmlformats.org/officeDocument/2006/relationships/font" Target="fonts/Rajdhani-regular.fntdata"/><Relationship Id="rId23" Type="http://schemas.openxmlformats.org/officeDocument/2006/relationships/slide" Target="slides/slide17.xml"/><Relationship Id="rId45" Type="http://schemas.openxmlformats.org/officeDocument/2006/relationships/font" Target="fonts/ProximaNova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Rajdhani-bold.fntdata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CondensedLight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33" Type="http://schemas.openxmlformats.org/officeDocument/2006/relationships/font" Target="fonts/FiraSansCondensedLight-italic.fntdata"/><Relationship Id="rId10" Type="http://schemas.openxmlformats.org/officeDocument/2006/relationships/slide" Target="slides/slide4.xml"/><Relationship Id="rId32" Type="http://schemas.openxmlformats.org/officeDocument/2006/relationships/font" Target="fonts/FiraSansCondensedLight-bold.fntdata"/><Relationship Id="rId13" Type="http://schemas.openxmlformats.org/officeDocument/2006/relationships/slide" Target="slides/slide7.xml"/><Relationship Id="rId35" Type="http://schemas.openxmlformats.org/officeDocument/2006/relationships/font" Target="fonts/EBGaramond-regular.fntdata"/><Relationship Id="rId12" Type="http://schemas.openxmlformats.org/officeDocument/2006/relationships/slide" Target="slides/slide6.xml"/><Relationship Id="rId34" Type="http://schemas.openxmlformats.org/officeDocument/2006/relationships/font" Target="fonts/FiraSansCondensed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EBGaramond-italic.fntdata"/><Relationship Id="rId14" Type="http://schemas.openxmlformats.org/officeDocument/2006/relationships/slide" Target="slides/slide8.xml"/><Relationship Id="rId36" Type="http://schemas.openxmlformats.org/officeDocument/2006/relationships/font" Target="fonts/EBGaramond-bold.fntdata"/><Relationship Id="rId17" Type="http://schemas.openxmlformats.org/officeDocument/2006/relationships/slide" Target="slides/slide11.xml"/><Relationship Id="rId39" Type="http://schemas.openxmlformats.org/officeDocument/2006/relationships/font" Target="fonts/FiraSansCondensed-regular.fntdata"/><Relationship Id="rId16" Type="http://schemas.openxmlformats.org/officeDocument/2006/relationships/slide" Target="slides/slide10.xml"/><Relationship Id="rId38" Type="http://schemas.openxmlformats.org/officeDocument/2006/relationships/font" Target="fonts/EBGaramon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a8f7a35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4a8f7a35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a8f7a355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4a8f7a355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a8f7a355e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4a8f7a355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a8f7a355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4a8f7a355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a8f7a355e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4a8f7a355e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a8f7a355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4a8f7a355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a8f7a355e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4a8f7a355e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a8f7a355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4a8f7a355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4e195e59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04e195e59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a8f7a355e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4a8f7a355e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a8f7a355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4a8f7a355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a8f7a355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4a8f7a355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" type="body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47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0" Type="http://schemas.openxmlformats.org/officeDocument/2006/relationships/hyperlink" Target="https://testfort.com/blog/ai-in-software-testing-a-silver-bullet-or-a-threat-to-the-profession" TargetMode="External"/><Relationship Id="rId9" Type="http://schemas.openxmlformats.org/officeDocument/2006/relationships/hyperlink" Target="https://testfort.com/blog/ai-in-software-testing-a-silver-bullet-or-a-threat-to-the-profession" TargetMode="External"/><Relationship Id="rId5" Type="http://schemas.openxmlformats.org/officeDocument/2006/relationships/hyperlink" Target="https://auditeste.com.br/testes-automatizados-com-ia/#:~:text=A%20intelig%C3%AAncia%20artificial%20tamb%C3%A9m%20contribui,o%20tempo%20e%20os%20esfor%C3%A7os" TargetMode="External"/><Relationship Id="rId6" Type="http://schemas.openxmlformats.org/officeDocument/2006/relationships/hyperlink" Target="https://auditeste.com.br/testes-automatizados-com-ia/#:~:text=A%20intelig%C3%AAncia%20artificial%20tamb%C3%A9m%20contribui,o%20tempo%20e%20os%20esfor%C3%A7os" TargetMode="External"/><Relationship Id="rId7" Type="http://schemas.openxmlformats.org/officeDocument/2006/relationships/hyperlink" Target="https://www.teste.ai/post/os-desafios-para-o-teste-de-software-com-ia-em-2024" TargetMode="External"/><Relationship Id="rId8" Type="http://schemas.openxmlformats.org/officeDocument/2006/relationships/hyperlink" Target="https://www.teste.ai/post/os-desafios-para-o-teste-de-software-com-ia-em-202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hyperlink" Target="https://forbes.com.br/forbes-tech/2023/06/os-15-maiores-riscos-da-inteligencia-artificial/#:~:text=Os%20sistemas%20de%20IA%2C%20devido,a%20sociedade%20como%20um%20todo" TargetMode="External"/><Relationship Id="rId6" Type="http://schemas.openxmlformats.org/officeDocument/2006/relationships/hyperlink" Target="https://forbes.com.br/forbes-tech/2023/06/os-15-maiores-riscos-da-inteligencia-artificial/#:~:text=Os%20sistemas%20de%20IA%2C%20devido,a%20sociedade%20como%20um%20todo" TargetMode="External"/><Relationship Id="rId7" Type="http://schemas.openxmlformats.org/officeDocument/2006/relationships/hyperlink" Target="https://clicksoft.com.br/a-inteligencia-artificial-no-desenvolvimento-de-softwares/#:~:text=Uma%20das%20maiores%20contribui%C3%A7%C3%B5es%20da,aplica%C3%A7%C3%A3o%20de%20algoritmos%20de%20IA" TargetMode="External"/><Relationship Id="rId8" Type="http://schemas.openxmlformats.org/officeDocument/2006/relationships/hyperlink" Target="https://clicksoft.com.br/a-inteligencia-artificial-no-desenvolvimento-de-softwares/#:~:text=Uma%20das%20maiores%20contribui%C3%A7%C3%B5es%20da,aplica%C3%A7%C3%A3o%20de%20algoritmos%20de%20I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613375" y="2702625"/>
            <a:ext cx="61485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600">
                <a:latin typeface="EB Garamond"/>
                <a:ea typeface="EB Garamond"/>
                <a:cs typeface="EB Garamond"/>
                <a:sym typeface="EB Garamond"/>
              </a:rPr>
              <a:t>INTELIGÊNCIA</a:t>
            </a:r>
            <a:r>
              <a:rPr b="0" lang="en" sz="4600">
                <a:latin typeface="EB Garamond"/>
                <a:ea typeface="EB Garamond"/>
                <a:cs typeface="EB Garamond"/>
                <a:sym typeface="EB Garamond"/>
              </a:rPr>
              <a:t> ARTIFICIAL</a:t>
            </a:r>
            <a:r>
              <a:rPr b="0" lang="en" sz="4600">
                <a:latin typeface="EB Garamond"/>
                <a:ea typeface="EB Garamond"/>
                <a:cs typeface="EB Garamond"/>
                <a:sym typeface="EB Garamond"/>
              </a:rPr>
              <a:t> PARA O DESENVOLVIMENT</a:t>
            </a:r>
            <a:r>
              <a:rPr b="0" lang="en" sz="4600">
                <a:latin typeface="EB Garamond"/>
                <a:ea typeface="EB Garamond"/>
                <a:cs typeface="EB Garamond"/>
                <a:sym typeface="EB Garamond"/>
              </a:rPr>
              <a:t>O</a:t>
            </a:r>
            <a:endParaRPr b="0" sz="46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4">
            <a:alphaModFix/>
          </a:blip>
          <a:srcRect b="0" l="25302" r="25297" t="0"/>
          <a:stretch/>
        </p:blipFill>
        <p:spPr>
          <a:xfrm>
            <a:off x="5825175" y="375025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19650" y="419500"/>
            <a:ext cx="91047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que é a IA em testes de Software?</a:t>
            </a:r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5699116" y="1676451"/>
            <a:ext cx="2155202" cy="802138"/>
            <a:chOff x="5699116" y="1672629"/>
            <a:chExt cx="2155202" cy="802138"/>
          </a:xfrm>
        </p:grpSpPr>
        <p:sp>
          <p:nvSpPr>
            <p:cNvPr id="219" name="Google Shape;219;p24"/>
            <p:cNvSpPr txBox="1"/>
            <p:nvPr/>
          </p:nvSpPr>
          <p:spPr>
            <a:xfrm>
              <a:off x="5699116" y="1672629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0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FRAQUEZA</a:t>
              </a:r>
              <a:endParaRPr b="1" i="0" sz="2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5699118" y="1930567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FALTA DE CONHECIMENTO E CAPACITAÇÃO </a:t>
              </a:r>
              <a:endParaRPr i="0" sz="11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2313750" y="3499050"/>
            <a:ext cx="2304900" cy="802368"/>
            <a:chOff x="2313750" y="3396996"/>
            <a:chExt cx="2304900" cy="802368"/>
          </a:xfrm>
        </p:grpSpPr>
        <p:sp>
          <p:nvSpPr>
            <p:cNvPr id="222" name="Google Shape;222;p24"/>
            <p:cNvSpPr txBox="1"/>
            <p:nvPr/>
          </p:nvSpPr>
          <p:spPr>
            <a:xfrm>
              <a:off x="2313750" y="3396996"/>
              <a:ext cx="23049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0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OPORTUNIDADES</a:t>
              </a:r>
              <a:endParaRPr b="1" i="0" sz="2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23" name="Google Shape;223;p24"/>
            <p:cNvSpPr txBox="1"/>
            <p:nvPr/>
          </p:nvSpPr>
          <p:spPr>
            <a:xfrm>
              <a:off x="2313756" y="3650664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OTIMIZAÇÃO </a:t>
              </a: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 TAREFAS E GANHO DE TEMPO</a:t>
              </a:r>
              <a:endParaRPr i="0" sz="11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5699116" y="3499045"/>
            <a:ext cx="2155202" cy="802372"/>
            <a:chOff x="5699116" y="3389935"/>
            <a:chExt cx="2155202" cy="802372"/>
          </a:xfrm>
        </p:grpSpPr>
        <p:sp>
          <p:nvSpPr>
            <p:cNvPr id="225" name="Google Shape;225;p24"/>
            <p:cNvSpPr txBox="1"/>
            <p:nvPr/>
          </p:nvSpPr>
          <p:spPr>
            <a:xfrm>
              <a:off x="5699116" y="3389935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0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AMEAÇAS</a:t>
              </a:r>
              <a:endParaRPr b="1" i="0" sz="2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26" name="Google Shape;226;p24"/>
            <p:cNvSpPr txBox="1"/>
            <p:nvPr/>
          </p:nvSpPr>
          <p:spPr>
            <a:xfrm>
              <a:off x="5699118" y="3643607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DEPENDENCIA EXCESSIVA DE IA PARA TESTES</a:t>
              </a:r>
              <a:endParaRPr i="0" sz="11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2313750" y="1675492"/>
            <a:ext cx="2155206" cy="804056"/>
            <a:chOff x="2313750" y="1566323"/>
            <a:chExt cx="2155206" cy="804056"/>
          </a:xfrm>
        </p:grpSpPr>
        <p:sp>
          <p:nvSpPr>
            <p:cNvPr id="228" name="Google Shape;228;p24"/>
            <p:cNvSpPr txBox="1"/>
            <p:nvPr/>
          </p:nvSpPr>
          <p:spPr>
            <a:xfrm>
              <a:off x="2313750" y="1566323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0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FORÇA</a:t>
              </a:r>
              <a:endParaRPr b="1" i="0" sz="2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29" name="Google Shape;229;p24"/>
            <p:cNvSpPr txBox="1"/>
            <p:nvPr/>
          </p:nvSpPr>
          <p:spPr>
            <a:xfrm>
              <a:off x="2313756" y="1826179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EFICIENCIA, MAIOR COBERTURA E PRECISÃO</a:t>
              </a:r>
              <a:endParaRPr i="0" sz="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30" name="Google Shape;230;p24"/>
          <p:cNvSpPr/>
          <p:nvPr/>
        </p:nvSpPr>
        <p:spPr>
          <a:xfrm>
            <a:off x="1289677" y="1652336"/>
            <a:ext cx="877800" cy="877800"/>
          </a:xfrm>
          <a:prstGeom prst="roundRect">
            <a:avLst>
              <a:gd fmla="val 0" name="adj"/>
            </a:avLst>
          </a:prstGeom>
          <a:solidFill>
            <a:srgbClr val="F3F3F3">
              <a:alpha val="23530"/>
            </a:srgbClr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</a:t>
            </a:r>
            <a:endParaRPr b="1" i="0" sz="40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4672346" y="1652336"/>
            <a:ext cx="877800" cy="877800"/>
          </a:xfrm>
          <a:prstGeom prst="roundRect">
            <a:avLst>
              <a:gd fmla="val 0" name="adj"/>
            </a:avLst>
          </a:prstGeom>
          <a:solidFill>
            <a:srgbClr val="F3F3F3">
              <a:alpha val="23530"/>
            </a:srgbClr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</a:t>
            </a:r>
            <a:endParaRPr b="1" i="0" sz="40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1289677" y="3475047"/>
            <a:ext cx="877800" cy="877800"/>
          </a:xfrm>
          <a:prstGeom prst="roundRect">
            <a:avLst>
              <a:gd fmla="val 0" name="adj"/>
            </a:avLst>
          </a:prstGeom>
          <a:solidFill>
            <a:srgbClr val="F3F3F3">
              <a:alpha val="23530"/>
            </a:srgbClr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</a:t>
            </a:r>
            <a:endParaRPr b="1" i="0" sz="40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4672346" y="3475047"/>
            <a:ext cx="877800" cy="877800"/>
          </a:xfrm>
          <a:prstGeom prst="roundRect">
            <a:avLst>
              <a:gd fmla="val 0" name="adj"/>
            </a:avLst>
          </a:prstGeom>
          <a:solidFill>
            <a:srgbClr val="F3F3F3">
              <a:alpha val="23530"/>
            </a:srgbClr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</a:t>
            </a:r>
            <a:endParaRPr b="1" i="0" sz="40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TESTES E VALIDAÇÃO COM IA: APLICAÇÃO DE IA PARA REALIZAR TESTES AUTOMATIZADOS INTELIGENTES.</a:t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2566025" y="2889847"/>
            <a:ext cx="126900" cy="126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4508659" y="2889847"/>
            <a:ext cx="126900" cy="126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6451291" y="2889847"/>
            <a:ext cx="126900" cy="126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25"/>
          <p:cNvCxnSpPr>
            <a:stCxn id="239" idx="6"/>
            <a:endCxn id="240" idx="2"/>
          </p:cNvCxnSpPr>
          <p:nvPr/>
        </p:nvCxnSpPr>
        <p:spPr>
          <a:xfrm>
            <a:off x="2692924" y="2953297"/>
            <a:ext cx="1815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25"/>
          <p:cNvCxnSpPr>
            <a:stCxn id="240" idx="6"/>
            <a:endCxn id="241" idx="2"/>
          </p:cNvCxnSpPr>
          <p:nvPr/>
        </p:nvCxnSpPr>
        <p:spPr>
          <a:xfrm>
            <a:off x="4635559" y="2953297"/>
            <a:ext cx="1815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25"/>
          <p:cNvCxnSpPr>
            <a:stCxn id="239" idx="4"/>
            <a:endCxn id="245" idx="0"/>
          </p:cNvCxnSpPr>
          <p:nvPr/>
        </p:nvCxnSpPr>
        <p:spPr>
          <a:xfrm>
            <a:off x="2629475" y="3016747"/>
            <a:ext cx="0" cy="323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25"/>
          <p:cNvCxnSpPr>
            <a:stCxn id="240" idx="4"/>
            <a:endCxn id="247" idx="0"/>
          </p:cNvCxnSpPr>
          <p:nvPr/>
        </p:nvCxnSpPr>
        <p:spPr>
          <a:xfrm>
            <a:off x="4572109" y="3016747"/>
            <a:ext cx="0" cy="323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25"/>
          <p:cNvCxnSpPr>
            <a:stCxn id="241" idx="4"/>
            <a:endCxn id="249" idx="0"/>
          </p:cNvCxnSpPr>
          <p:nvPr/>
        </p:nvCxnSpPr>
        <p:spPr>
          <a:xfrm>
            <a:off x="6514742" y="3016747"/>
            <a:ext cx="0" cy="323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25"/>
          <p:cNvSpPr/>
          <p:nvPr/>
        </p:nvSpPr>
        <p:spPr>
          <a:xfrm>
            <a:off x="2450619" y="4312516"/>
            <a:ext cx="357688" cy="357339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6328797" y="4308341"/>
            <a:ext cx="371883" cy="365691"/>
            <a:chOff x="860940" y="2746477"/>
            <a:chExt cx="371883" cy="365691"/>
          </a:xfrm>
        </p:grpSpPr>
        <p:sp>
          <p:nvSpPr>
            <p:cNvPr id="252" name="Google Shape;252;p25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25"/>
          <p:cNvGrpSpPr/>
          <p:nvPr/>
        </p:nvGrpSpPr>
        <p:grpSpPr>
          <a:xfrm>
            <a:off x="4384741" y="4304181"/>
            <a:ext cx="374709" cy="374010"/>
            <a:chOff x="1421638" y="4125629"/>
            <a:chExt cx="374709" cy="374010"/>
          </a:xfrm>
        </p:grpSpPr>
        <p:sp>
          <p:nvSpPr>
            <p:cNvPr id="258" name="Google Shape;258;p25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25"/>
          <p:cNvGrpSpPr/>
          <p:nvPr/>
        </p:nvGrpSpPr>
        <p:grpSpPr>
          <a:xfrm>
            <a:off x="1687913" y="2115449"/>
            <a:ext cx="1883100" cy="2086651"/>
            <a:chOff x="716600" y="1790299"/>
            <a:chExt cx="1883100" cy="2086651"/>
          </a:xfrm>
        </p:grpSpPr>
        <p:sp>
          <p:nvSpPr>
            <p:cNvPr id="245" name="Google Shape;245;p25"/>
            <p:cNvSpPr txBox="1"/>
            <p:nvPr/>
          </p:nvSpPr>
          <p:spPr>
            <a:xfrm>
              <a:off x="716600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61" name="Google Shape;261;p25"/>
            <p:cNvSpPr txBox="1"/>
            <p:nvPr/>
          </p:nvSpPr>
          <p:spPr>
            <a:xfrm>
              <a:off x="716600" y="332825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Simplicidade</a:t>
              </a:r>
              <a:endParaRPr i="0" sz="1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62" name="Google Shape;262;p25"/>
            <p:cNvSpPr txBox="1"/>
            <p:nvPr/>
          </p:nvSpPr>
          <p:spPr>
            <a:xfrm>
              <a:off x="716600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18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TESTE</a:t>
              </a:r>
              <a:endParaRPr b="1" i="0" sz="1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263" name="Google Shape;263;p25"/>
          <p:cNvGrpSpPr/>
          <p:nvPr/>
        </p:nvGrpSpPr>
        <p:grpSpPr>
          <a:xfrm>
            <a:off x="3630546" y="2115449"/>
            <a:ext cx="1883100" cy="2086651"/>
            <a:chOff x="2659233" y="1790299"/>
            <a:chExt cx="1883100" cy="2086651"/>
          </a:xfrm>
        </p:grpSpPr>
        <p:sp>
          <p:nvSpPr>
            <p:cNvPr id="247" name="Google Shape;247;p25"/>
            <p:cNvSpPr txBox="1"/>
            <p:nvPr/>
          </p:nvSpPr>
          <p:spPr>
            <a:xfrm>
              <a:off x="2659233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64" name="Google Shape;264;p25"/>
            <p:cNvSpPr txBox="1"/>
            <p:nvPr/>
          </p:nvSpPr>
          <p:spPr>
            <a:xfrm>
              <a:off x="2659233" y="332825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Facilidade de manutenção</a:t>
              </a:r>
              <a:endParaRPr i="0" sz="12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65" name="Google Shape;265;p25"/>
            <p:cNvSpPr txBox="1"/>
            <p:nvPr/>
          </p:nvSpPr>
          <p:spPr>
            <a:xfrm>
              <a:off x="2659233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18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VALIDAÇÃO</a:t>
              </a:r>
              <a:endParaRPr b="1" i="0" sz="1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266" name="Google Shape;266;p25"/>
          <p:cNvGrpSpPr/>
          <p:nvPr/>
        </p:nvGrpSpPr>
        <p:grpSpPr>
          <a:xfrm>
            <a:off x="5573180" y="2115449"/>
            <a:ext cx="1883100" cy="2086651"/>
            <a:chOff x="4601867" y="1790299"/>
            <a:chExt cx="1883100" cy="2086651"/>
          </a:xfrm>
        </p:grpSpPr>
        <p:sp>
          <p:nvSpPr>
            <p:cNvPr id="249" name="Google Shape;249;p25"/>
            <p:cNvSpPr txBox="1"/>
            <p:nvPr/>
          </p:nvSpPr>
          <p:spPr>
            <a:xfrm>
              <a:off x="4601867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67" name="Google Shape;267;p25"/>
            <p:cNvSpPr txBox="1"/>
            <p:nvPr/>
          </p:nvSpPr>
          <p:spPr>
            <a:xfrm>
              <a:off x="4601867" y="332825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Resultados positivos para sistemas simples</a:t>
              </a:r>
              <a:endParaRPr i="0" sz="12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68" name="Google Shape;268;p25"/>
            <p:cNvSpPr txBox="1"/>
            <p:nvPr/>
          </p:nvSpPr>
          <p:spPr>
            <a:xfrm>
              <a:off x="4601867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18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RESULTADOS</a:t>
              </a:r>
              <a:endParaRPr b="1" i="0" sz="1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269" name="Google Shape;269;p25"/>
          <p:cNvCxnSpPr>
            <a:stCxn id="239" idx="0"/>
            <a:endCxn id="262" idx="2"/>
          </p:cNvCxnSpPr>
          <p:nvPr/>
        </p:nvCxnSpPr>
        <p:spPr>
          <a:xfrm rot="10800000">
            <a:off x="2629475" y="2572747"/>
            <a:ext cx="0" cy="317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25"/>
          <p:cNvCxnSpPr>
            <a:stCxn id="240" idx="0"/>
            <a:endCxn id="265" idx="2"/>
          </p:cNvCxnSpPr>
          <p:nvPr/>
        </p:nvCxnSpPr>
        <p:spPr>
          <a:xfrm rot="10800000">
            <a:off x="4572109" y="2572747"/>
            <a:ext cx="0" cy="317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25"/>
          <p:cNvCxnSpPr>
            <a:stCxn id="241" idx="0"/>
            <a:endCxn id="268" idx="2"/>
          </p:cNvCxnSpPr>
          <p:nvPr/>
        </p:nvCxnSpPr>
        <p:spPr>
          <a:xfrm rot="10800000">
            <a:off x="6514742" y="2572747"/>
            <a:ext cx="0" cy="317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CLASSE PRINCIPAL</a:t>
            </a:r>
            <a:endParaRPr sz="3000"/>
          </a:p>
        </p:txBody>
      </p:sp>
      <p:pic>
        <p:nvPicPr>
          <p:cNvPr id="277" name="Google Shape;2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125" y="1557375"/>
            <a:ext cx="48577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INTERFACE</a:t>
            </a:r>
            <a:r>
              <a:rPr lang="en"/>
              <a:t> DA CLASSE PRINCIPAL</a:t>
            </a:r>
            <a:endParaRPr sz="3000"/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563" y="1579350"/>
            <a:ext cx="5711075" cy="27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CRIAÇÃO DO DAO UTILIZANDO MOCK</a:t>
            </a:r>
            <a:endParaRPr sz="3000"/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550" y="1154300"/>
            <a:ext cx="3537097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720000" y="539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TESTE DA CLASSE ATRAVÉS DO MOCK</a:t>
            </a:r>
            <a:endParaRPr sz="3000"/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024" y="1228700"/>
            <a:ext cx="4135976" cy="36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1336" y="2224100"/>
            <a:ext cx="2721328" cy="15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/>
        </p:nvSpPr>
        <p:spPr>
          <a:xfrm>
            <a:off x="678350" y="82550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VANTAGENS 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302" name="Google Shape;302;p30"/>
          <p:cNvGrpSpPr/>
          <p:nvPr/>
        </p:nvGrpSpPr>
        <p:grpSpPr>
          <a:xfrm>
            <a:off x="952361" y="959291"/>
            <a:ext cx="2001663" cy="813719"/>
            <a:chOff x="748028" y="1066604"/>
            <a:chExt cx="2315400" cy="827119"/>
          </a:xfrm>
        </p:grpSpPr>
        <p:sp>
          <p:nvSpPr>
            <p:cNvPr id="303" name="Google Shape;303;p30"/>
            <p:cNvSpPr txBox="1"/>
            <p:nvPr/>
          </p:nvSpPr>
          <p:spPr>
            <a:xfrm flipH="1">
              <a:off x="748028" y="106660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4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Automação Inteligente</a:t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04" name="Google Shape;304;p30"/>
            <p:cNvSpPr txBox="1"/>
            <p:nvPr/>
          </p:nvSpPr>
          <p:spPr>
            <a:xfrm flipH="1">
              <a:off x="748028" y="1401123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permitindo um volume maior de testes em menos tempo.</a:t>
              </a:r>
              <a:endParaRPr b="0" i="0" sz="1400" u="none" cap="none" strike="noStrik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05" name="Google Shape;305;p30"/>
          <p:cNvGrpSpPr/>
          <p:nvPr/>
        </p:nvGrpSpPr>
        <p:grpSpPr>
          <a:xfrm>
            <a:off x="952361" y="2296751"/>
            <a:ext cx="2001676" cy="963244"/>
            <a:chOff x="748028" y="2319473"/>
            <a:chExt cx="2315414" cy="979106"/>
          </a:xfrm>
        </p:grpSpPr>
        <p:sp>
          <p:nvSpPr>
            <p:cNvPr id="306" name="Google Shape;306;p30"/>
            <p:cNvSpPr txBox="1"/>
            <p:nvPr/>
          </p:nvSpPr>
          <p:spPr>
            <a:xfrm flipH="1">
              <a:off x="748028" y="2319473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4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Análise Aprimorada</a:t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07" name="Google Shape;307;p30"/>
            <p:cNvSpPr txBox="1"/>
            <p:nvPr/>
          </p:nvSpPr>
          <p:spPr>
            <a:xfrm flipH="1">
              <a:off x="748043" y="2805979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 IA analisa resultados, identifica tendências e facilita a resolução proativa de problemas.</a:t>
              </a:r>
              <a:endParaRPr b="0" i="0" sz="1400" u="none" cap="none" strike="noStrik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847074" y="4092574"/>
            <a:ext cx="2001663" cy="758208"/>
            <a:chOff x="626238" y="4026544"/>
            <a:chExt cx="2315400" cy="758208"/>
          </a:xfrm>
        </p:grpSpPr>
        <p:sp>
          <p:nvSpPr>
            <p:cNvPr id="309" name="Google Shape;309;p30"/>
            <p:cNvSpPr txBox="1"/>
            <p:nvPr/>
          </p:nvSpPr>
          <p:spPr>
            <a:xfrm flipH="1">
              <a:off x="626238" y="40265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4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Otimização do Tempo</a:t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10" name="Google Shape;310;p30"/>
            <p:cNvSpPr txBox="1"/>
            <p:nvPr/>
          </p:nvSpPr>
          <p:spPr>
            <a:xfrm flipH="1">
              <a:off x="626238" y="430025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 automação reduz o tempo necessário para testes</a:t>
              </a:r>
              <a:endParaRPr b="0" i="0" sz="1400" u="none" cap="none" strike="noStrik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6189971" y="959291"/>
            <a:ext cx="2031663" cy="779282"/>
            <a:chOff x="678465" y="1448770"/>
            <a:chExt cx="2350102" cy="792114"/>
          </a:xfrm>
        </p:grpSpPr>
        <p:sp>
          <p:nvSpPr>
            <p:cNvPr id="312" name="Google Shape;312;p30"/>
            <p:cNvSpPr txBox="1"/>
            <p:nvPr/>
          </p:nvSpPr>
          <p:spPr>
            <a:xfrm flipH="1">
              <a:off x="713167" y="1448770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4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Desafios de Integração</a:t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13" name="Google Shape;313;p30"/>
            <p:cNvSpPr txBox="1"/>
            <p:nvPr/>
          </p:nvSpPr>
          <p:spPr>
            <a:xfrm flipH="1">
              <a:off x="678465" y="1748284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Integrar ferramentas de IA com sistemas de teste existentes pode ser complexo e custoso.</a:t>
              </a:r>
              <a:endParaRPr b="0" i="0" sz="1400" u="none" cap="none" strike="noStrik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6189969" y="2224099"/>
            <a:ext cx="2001663" cy="904061"/>
            <a:chOff x="6075936" y="2256844"/>
            <a:chExt cx="2315400" cy="904061"/>
          </a:xfrm>
        </p:grpSpPr>
        <p:sp>
          <p:nvSpPr>
            <p:cNvPr id="315" name="Google Shape;315;p30"/>
            <p:cNvSpPr txBox="1"/>
            <p:nvPr/>
          </p:nvSpPr>
          <p:spPr>
            <a:xfrm flipH="1">
              <a:off x="6075936" y="22568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4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Alto Custo</a:t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16" name="Google Shape;316;p30"/>
            <p:cNvSpPr txBox="1"/>
            <p:nvPr/>
          </p:nvSpPr>
          <p:spPr>
            <a:xfrm flipH="1">
              <a:off x="6075936" y="2676405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Ferramentas e infraestrutura de IA podem ser caras para adquirir e manter</a:t>
              </a:r>
              <a:endParaRPr b="0" i="0" sz="1400" u="none" cap="none" strike="noStrik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17" name="Google Shape;317;p30"/>
          <p:cNvGrpSpPr/>
          <p:nvPr/>
        </p:nvGrpSpPr>
        <p:grpSpPr>
          <a:xfrm>
            <a:off x="6189969" y="4092574"/>
            <a:ext cx="2016675" cy="941708"/>
            <a:chOff x="6075936" y="4026544"/>
            <a:chExt cx="2332766" cy="941708"/>
          </a:xfrm>
        </p:grpSpPr>
        <p:sp>
          <p:nvSpPr>
            <p:cNvPr id="318" name="Google Shape;318;p30"/>
            <p:cNvSpPr txBox="1"/>
            <p:nvPr/>
          </p:nvSpPr>
          <p:spPr>
            <a:xfrm flipH="1">
              <a:off x="6093302" y="40265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4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Riscos</a:t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19" name="Google Shape;319;p30"/>
            <p:cNvSpPr txBox="1"/>
            <p:nvPr/>
          </p:nvSpPr>
          <p:spPr>
            <a:xfrm flipH="1">
              <a:off x="6075936" y="448375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Os Modelos de IA podem gerar alertas incorretos</a:t>
              </a:r>
              <a:endParaRPr b="0" i="0" sz="1400" u="none" cap="none" strike="noStrik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320" name="Google Shape;320;p30"/>
          <p:cNvCxnSpPr>
            <a:stCxn id="303" idx="1"/>
            <a:endCxn id="300" idx="0"/>
          </p:cNvCxnSpPr>
          <p:nvPr/>
        </p:nvCxnSpPr>
        <p:spPr>
          <a:xfrm>
            <a:off x="2954024" y="1184187"/>
            <a:ext cx="1617900" cy="10398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21" name="Google Shape;321;p30"/>
          <p:cNvCxnSpPr>
            <a:stCxn id="300" idx="0"/>
            <a:endCxn id="312" idx="3"/>
          </p:cNvCxnSpPr>
          <p:nvPr/>
        </p:nvCxnSpPr>
        <p:spPr>
          <a:xfrm rot="-5400000">
            <a:off x="4876050" y="880250"/>
            <a:ext cx="1039800" cy="16479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22" name="Google Shape;322;p30"/>
          <p:cNvCxnSpPr>
            <a:stCxn id="309" idx="1"/>
            <a:endCxn id="300" idx="2"/>
          </p:cNvCxnSpPr>
          <p:nvPr/>
        </p:nvCxnSpPr>
        <p:spPr>
          <a:xfrm flipH="1" rot="10800000">
            <a:off x="2848737" y="3794374"/>
            <a:ext cx="1723200" cy="5268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23" name="Google Shape;323;p30"/>
          <p:cNvCxnSpPr>
            <a:stCxn id="300" idx="2"/>
            <a:endCxn id="318" idx="3"/>
          </p:cNvCxnSpPr>
          <p:nvPr/>
        </p:nvCxnSpPr>
        <p:spPr>
          <a:xfrm flipH="1" rot="-5400000">
            <a:off x="5125050" y="3241401"/>
            <a:ext cx="526800" cy="16329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24" name="Google Shape;324;p30"/>
          <p:cNvCxnSpPr>
            <a:stCxn id="306" idx="1"/>
            <a:endCxn id="300" idx="1"/>
          </p:cNvCxnSpPr>
          <p:nvPr/>
        </p:nvCxnSpPr>
        <p:spPr>
          <a:xfrm>
            <a:off x="2954024" y="2521647"/>
            <a:ext cx="257400" cy="487500"/>
          </a:xfrm>
          <a:prstGeom prst="bentConnector3">
            <a:avLst>
              <a:gd fmla="val 4998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25" name="Google Shape;325;p30"/>
          <p:cNvCxnSpPr>
            <a:stCxn id="300" idx="3"/>
            <a:endCxn id="315" idx="3"/>
          </p:cNvCxnSpPr>
          <p:nvPr/>
        </p:nvCxnSpPr>
        <p:spPr>
          <a:xfrm flipH="1" rot="10800000">
            <a:off x="5932664" y="2452776"/>
            <a:ext cx="257400" cy="556500"/>
          </a:xfrm>
          <a:prstGeom prst="bentConnector3">
            <a:avLst>
              <a:gd fmla="val 49982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26" name="Google Shape;326;p30"/>
          <p:cNvSpPr txBox="1"/>
          <p:nvPr/>
        </p:nvSpPr>
        <p:spPr>
          <a:xfrm>
            <a:off x="6051288" y="82550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DESVANTAGENS</a:t>
            </a: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CUIDADOS A SEREM TOMADOS</a:t>
            </a:r>
            <a:endParaRPr sz="3000"/>
          </a:p>
        </p:txBody>
      </p:sp>
      <p:sp>
        <p:nvSpPr>
          <p:cNvPr id="332" name="Google Shape;332;p31"/>
          <p:cNvSpPr txBox="1"/>
          <p:nvPr>
            <p:ph idx="1" type="body"/>
          </p:nvPr>
        </p:nvSpPr>
        <p:spPr>
          <a:xfrm>
            <a:off x="1115100" y="1043925"/>
            <a:ext cx="6913800" cy="3564600"/>
          </a:xfrm>
          <a:prstGeom prst="rect">
            <a:avLst/>
          </a:prstGeom>
          <a:solidFill>
            <a:schemeClr val="dk1">
              <a:alpha val="5647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Não ficar somente gerando código sem conferir se ele gerará falhas de segurança.</a:t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Não passar informações sensíveis.</a:t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Verificar se o código gerado está de acordo com os padrões do projeto.</a:t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Usar prompts mais detalhados.</a:t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Sempre continuar aprendendo e pelo menos ter uma noção do problema, antes de pedir para a IA ajudá-lo a resolver.</a:t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>
            <p:ph idx="4294967295" type="title"/>
          </p:nvPr>
        </p:nvSpPr>
        <p:spPr>
          <a:xfrm>
            <a:off x="1965275" y="349625"/>
            <a:ext cx="3237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CONCLUSÃO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3811" y="639875"/>
            <a:ext cx="2721328" cy="157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 rotWithShape="1">
          <a:blip r:embed="rId4">
            <a:alphaModFix/>
          </a:blip>
          <a:srcRect b="0" l="25302" r="25297" t="0"/>
          <a:stretch/>
        </p:blipFill>
        <p:spPr>
          <a:xfrm>
            <a:off x="6050200" y="1612088"/>
            <a:ext cx="3049450" cy="3472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2"/>
          <p:cNvGrpSpPr/>
          <p:nvPr/>
        </p:nvGrpSpPr>
        <p:grpSpPr>
          <a:xfrm>
            <a:off x="261532" y="266011"/>
            <a:ext cx="1031714" cy="975553"/>
            <a:chOff x="860940" y="2746477"/>
            <a:chExt cx="371883" cy="365691"/>
          </a:xfrm>
        </p:grpSpPr>
        <p:sp>
          <p:nvSpPr>
            <p:cNvPr id="341" name="Google Shape;341;p32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32"/>
          <p:cNvSpPr txBox="1"/>
          <p:nvPr/>
        </p:nvSpPr>
        <p:spPr>
          <a:xfrm>
            <a:off x="1019825" y="1019825"/>
            <a:ext cx="51288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Utilizar a inteligência artificial no design contribui para identificar de maneira mais clara as necessidades essenciais no desenvolvimento de projetos. Isso facilita a criação de interfaces mais rápidas e eficientes, permitindo, ainda, refatorações em tempo real de acordo com as demandas de cada projeto.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Além disso, aplicar IA nos testes unitários, como nos treinos de academia, possibilita testar funcionalidades essenciais — como salvar, buscar e listar treinos — sem a necessidade de um banco de dados real. Isso torna os testes mais ágeis, confiáveis e fáceis de manter, proporcionando um ciclo de desenvolvimento mais otimizado.</a:t>
            </a:r>
            <a:endParaRPr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idx="4294967295" type="title"/>
          </p:nvPr>
        </p:nvSpPr>
        <p:spPr>
          <a:xfrm>
            <a:off x="1902425" y="349600"/>
            <a:ext cx="3363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REFERÊNCIAS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3811" y="639875"/>
            <a:ext cx="2721328" cy="157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 rotWithShape="1">
          <a:blip r:embed="rId4">
            <a:alphaModFix/>
          </a:blip>
          <a:srcRect b="0" l="25302" r="25297" t="0"/>
          <a:stretch/>
        </p:blipFill>
        <p:spPr>
          <a:xfrm>
            <a:off x="6050200" y="1612088"/>
            <a:ext cx="3049450" cy="3472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3"/>
          <p:cNvGrpSpPr/>
          <p:nvPr/>
        </p:nvGrpSpPr>
        <p:grpSpPr>
          <a:xfrm>
            <a:off x="261532" y="266011"/>
            <a:ext cx="1031714" cy="975553"/>
            <a:chOff x="860940" y="2746477"/>
            <a:chExt cx="371883" cy="365691"/>
          </a:xfrm>
        </p:grpSpPr>
        <p:sp>
          <p:nvSpPr>
            <p:cNvPr id="355" name="Google Shape;355;p33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33"/>
          <p:cNvSpPr txBox="1"/>
          <p:nvPr/>
        </p:nvSpPr>
        <p:spPr>
          <a:xfrm>
            <a:off x="1019825" y="1019825"/>
            <a:ext cx="51288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Para "IA PARA TESTES"</a:t>
            </a:r>
            <a:endParaRPr b="1" sz="1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B Garamond"/>
              <a:buAutoNum type="arabicPeriod" startAt="3"/>
            </a:pP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AUDITESTE. Testes automatizados com IA. </a:t>
            </a:r>
            <a:r>
              <a:rPr i="1"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Auditeste</a:t>
            </a: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, [s.d.]. Disponível em: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https://auditeste.com.br/testes-automatizados-com-ia/#:~:text=A%20intelig%C3%AAncia%20artificial%20tamb%C3%A9m%20contribui,o%20tempo%20e%20os%20esfor%C3%A7os</a:t>
            </a:r>
            <a: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Acesso em: 01  abr. 2025.</a:t>
            </a:r>
            <a:b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B Garamond"/>
              <a:buAutoNum type="arabicPeriod" startAt="3"/>
            </a:pP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TESTE.AI. Os desafios para o teste de software com IA em 2024. </a:t>
            </a:r>
            <a:r>
              <a:rPr i="1"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Teste.ai</a:t>
            </a: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, 2024. Disponível em: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https://www.teste.ai/post/os-desafios-para-o-teste-de-software-com-ia-em-2024</a:t>
            </a:r>
            <a:r>
              <a:rPr lang="en"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 Acesso em: 01 abr. 2025.</a:t>
            </a:r>
            <a:b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B Garamond"/>
              <a:buAutoNum type="arabicPeriod" startAt="3"/>
            </a:pP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TESTFORT. AI in software testing: a silver bullet or a threat to the profession? </a:t>
            </a:r>
            <a:r>
              <a:rPr i="1"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Testfort</a:t>
            </a: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, [s.d.]. Disponível em: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https://testfort.com/blog/ai-in-software-testing-a-silver-bullet-or-a-threat-to-the-profession</a:t>
            </a:r>
            <a: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Acesso em: 01 abr. 2025.</a:t>
            </a:r>
            <a:endParaRPr sz="1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TEMAS ABORDADOS</a:t>
            </a:r>
            <a:endParaRPr sz="3000"/>
          </a:p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115100" y="1043925"/>
            <a:ext cx="6913800" cy="3456000"/>
          </a:xfrm>
          <a:prstGeom prst="rect">
            <a:avLst/>
          </a:prstGeom>
          <a:solidFill>
            <a:schemeClr val="dk1">
              <a:alpha val="5647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EB Garamond"/>
              <a:buChar char="●"/>
            </a:pPr>
            <a:r>
              <a:rPr lang="en" sz="200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IA Aplicada ao Design de Software: Uso de algoritmos de IA para otimização de design e arquitetura de software, como análise de dependências e refatoração automática.</a:t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EB Garamond"/>
              <a:buChar char="●"/>
            </a:pPr>
            <a:r>
              <a:rPr lang="en" sz="200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Testes e Validação com IA: Aplicação de IA para realizar testes automatizados inteligentes.</a:t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/>
          <p:nvPr>
            <p:ph idx="4294967295" type="title"/>
          </p:nvPr>
        </p:nvSpPr>
        <p:spPr>
          <a:xfrm>
            <a:off x="1902425" y="349600"/>
            <a:ext cx="3363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REFERÊNCIAS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3811" y="639875"/>
            <a:ext cx="2721328" cy="157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 rotWithShape="1">
          <a:blip r:embed="rId4">
            <a:alphaModFix/>
          </a:blip>
          <a:srcRect b="0" l="25302" r="25297" t="0"/>
          <a:stretch/>
        </p:blipFill>
        <p:spPr>
          <a:xfrm>
            <a:off x="6050200" y="1612088"/>
            <a:ext cx="3049450" cy="3472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34"/>
          <p:cNvGrpSpPr/>
          <p:nvPr/>
        </p:nvGrpSpPr>
        <p:grpSpPr>
          <a:xfrm>
            <a:off x="261532" y="266011"/>
            <a:ext cx="1031714" cy="975553"/>
            <a:chOff x="860940" y="2746477"/>
            <a:chExt cx="371883" cy="365691"/>
          </a:xfrm>
        </p:grpSpPr>
        <p:sp>
          <p:nvSpPr>
            <p:cNvPr id="369" name="Google Shape;369;p34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34"/>
          <p:cNvSpPr txBox="1"/>
          <p:nvPr/>
        </p:nvSpPr>
        <p:spPr>
          <a:xfrm>
            <a:off x="1019825" y="1019825"/>
            <a:ext cx="51288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Para "PORQUE A IA É RELEVANTE? (design)"</a:t>
            </a:r>
            <a:endParaRPr b="1" sz="1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B Garamond"/>
              <a:buAutoNum type="arabicPeriod"/>
            </a:pP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FORBES BRASIL. Os 15 maiores riscos da inteligência artificial. </a:t>
            </a:r>
            <a:r>
              <a:rPr i="1"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Forbes Brasil</a:t>
            </a: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, 2023. Disponível em: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https://forbes.com.br/forbes-tech/2023/06/os-15-maiores-riscos-da-inteligencia-artificial/#:~:text=Os%20sistemas%20de%20IA%2C%20devido,a%20sociedade%20como%20um%20todo</a:t>
            </a: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. Acesso em: 10 abr. 2025.</a:t>
            </a:r>
            <a:b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B Garamond"/>
              <a:buAutoNum type="arabicPeriod"/>
            </a:pP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CLICKSOFT. A inteligência artificial no desenvolvimento de softwares. </a:t>
            </a:r>
            <a:r>
              <a:rPr i="1"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Clicksoft</a:t>
            </a: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, [s.d.]. Disponível em: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https://clicksoft.com.br/a-inteligencia-artificial-no-desenvolvimento-de-softwares/#:~:text=Uma%20das%20maiores%20contribui%C3%A7%C3%B5es%20da,aplica%C3%A7%C3%A3o%20de%20algoritmos%20de%20IA</a:t>
            </a:r>
            <a:r>
              <a:rPr lang="en" sz="12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. Acesso em: 10 abr. 2025.</a:t>
            </a:r>
            <a:b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720000" y="41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POR QUE A IA É RELEVANTE NOS DIAS ATUAIS?</a:t>
            </a:r>
            <a:endParaRPr/>
          </a:p>
        </p:txBody>
      </p:sp>
      <p:grpSp>
        <p:nvGrpSpPr>
          <p:cNvPr id="70" name="Google Shape;70;p17"/>
          <p:cNvGrpSpPr/>
          <p:nvPr/>
        </p:nvGrpSpPr>
        <p:grpSpPr>
          <a:xfrm>
            <a:off x="5699116" y="1676451"/>
            <a:ext cx="2155202" cy="802138"/>
            <a:chOff x="5699116" y="1672629"/>
            <a:chExt cx="2155202" cy="802138"/>
          </a:xfrm>
        </p:grpSpPr>
        <p:sp>
          <p:nvSpPr>
            <p:cNvPr id="71" name="Google Shape;71;p17"/>
            <p:cNvSpPr txBox="1"/>
            <p:nvPr/>
          </p:nvSpPr>
          <p:spPr>
            <a:xfrm>
              <a:off x="5699116" y="1672629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0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FRAQUEZA</a:t>
              </a:r>
              <a:endParaRPr b="1" i="0" sz="2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2" name="Google Shape;72;p17"/>
            <p:cNvSpPr txBox="1"/>
            <p:nvPr/>
          </p:nvSpPr>
          <p:spPr>
            <a:xfrm>
              <a:off x="5699118" y="1930567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IMPREVISIBILIDADE NAS DECISÕES, COM </a:t>
              </a: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POSSÍVEIS</a:t>
              </a: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</a:t>
              </a: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CONSEQUÊNCIAS</a:t>
              </a: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FUTURAS</a:t>
              </a:r>
              <a:endParaRPr i="0" sz="11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73" name="Google Shape;73;p17"/>
          <p:cNvGrpSpPr/>
          <p:nvPr/>
        </p:nvGrpSpPr>
        <p:grpSpPr>
          <a:xfrm>
            <a:off x="2313750" y="3499050"/>
            <a:ext cx="2304900" cy="802368"/>
            <a:chOff x="2313750" y="3396996"/>
            <a:chExt cx="2304900" cy="802368"/>
          </a:xfrm>
        </p:grpSpPr>
        <p:sp>
          <p:nvSpPr>
            <p:cNvPr id="74" name="Google Shape;74;p17"/>
            <p:cNvSpPr txBox="1"/>
            <p:nvPr/>
          </p:nvSpPr>
          <p:spPr>
            <a:xfrm>
              <a:off x="2313750" y="3396996"/>
              <a:ext cx="23049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0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OPORTUNIDADES</a:t>
              </a:r>
              <a:endParaRPr b="1" i="0" sz="2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5" name="Google Shape;75;p17"/>
            <p:cNvSpPr txBox="1"/>
            <p:nvPr/>
          </p:nvSpPr>
          <p:spPr>
            <a:xfrm>
              <a:off x="2313756" y="3650664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AUTOMATIZAÇÃO DE TAREFAS</a:t>
              </a:r>
              <a:endParaRPr i="0" sz="11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76" name="Google Shape;76;p17"/>
          <p:cNvGrpSpPr/>
          <p:nvPr/>
        </p:nvGrpSpPr>
        <p:grpSpPr>
          <a:xfrm>
            <a:off x="5699116" y="3499045"/>
            <a:ext cx="2155202" cy="802372"/>
            <a:chOff x="5699116" y="3389935"/>
            <a:chExt cx="2155202" cy="802372"/>
          </a:xfrm>
        </p:grpSpPr>
        <p:sp>
          <p:nvSpPr>
            <p:cNvPr id="77" name="Google Shape;77;p17"/>
            <p:cNvSpPr txBox="1"/>
            <p:nvPr/>
          </p:nvSpPr>
          <p:spPr>
            <a:xfrm>
              <a:off x="5699116" y="3389935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0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AMEAÇAS</a:t>
              </a:r>
              <a:endParaRPr b="1" i="0" sz="2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8" name="Google Shape;78;p17"/>
            <p:cNvSpPr txBox="1"/>
            <p:nvPr/>
          </p:nvSpPr>
          <p:spPr>
            <a:xfrm>
              <a:off x="5699118" y="3643607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RISCO DE VAZAMENTO DE DADOS </a:t>
              </a:r>
              <a:r>
                <a:rPr lang="en" sz="110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SENSÍVEIS</a:t>
              </a:r>
              <a:endParaRPr b="0" i="0" sz="1100" u="none" cap="none" strike="noStrik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9" name="Google Shape;79;p17"/>
          <p:cNvGrpSpPr/>
          <p:nvPr/>
        </p:nvGrpSpPr>
        <p:grpSpPr>
          <a:xfrm>
            <a:off x="2313750" y="1675492"/>
            <a:ext cx="2155206" cy="804056"/>
            <a:chOff x="2313750" y="1566323"/>
            <a:chExt cx="2155206" cy="804056"/>
          </a:xfrm>
        </p:grpSpPr>
        <p:sp>
          <p:nvSpPr>
            <p:cNvPr id="80" name="Google Shape;80;p17"/>
            <p:cNvSpPr txBox="1"/>
            <p:nvPr/>
          </p:nvSpPr>
          <p:spPr>
            <a:xfrm>
              <a:off x="2313750" y="1566323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20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FORÇA</a:t>
              </a:r>
              <a:endParaRPr b="1" i="0" sz="2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1" name="Google Shape;81;p17"/>
            <p:cNvSpPr txBox="1"/>
            <p:nvPr/>
          </p:nvSpPr>
          <p:spPr>
            <a:xfrm>
              <a:off x="2313756" y="1826179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APRESENTAR UM PRIMEIRO RASCUNHO BEM DEFINIDO DE UM TRABALHO</a:t>
              </a:r>
              <a:endParaRPr i="0" sz="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82" name="Google Shape;82;p17"/>
          <p:cNvSpPr/>
          <p:nvPr/>
        </p:nvSpPr>
        <p:spPr>
          <a:xfrm>
            <a:off x="1289677" y="1652336"/>
            <a:ext cx="877800" cy="877800"/>
          </a:xfrm>
          <a:prstGeom prst="roundRect">
            <a:avLst>
              <a:gd fmla="val 0" name="adj"/>
            </a:avLst>
          </a:prstGeom>
          <a:solidFill>
            <a:srgbClr val="F3F3F3">
              <a:alpha val="23529"/>
            </a:srgbClr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</a:t>
            </a:r>
            <a:endParaRPr b="1" i="0" sz="40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672346" y="1652336"/>
            <a:ext cx="877800" cy="877800"/>
          </a:xfrm>
          <a:prstGeom prst="roundRect">
            <a:avLst>
              <a:gd fmla="val 0" name="adj"/>
            </a:avLst>
          </a:prstGeom>
          <a:solidFill>
            <a:srgbClr val="F3F3F3">
              <a:alpha val="23529"/>
            </a:srgbClr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</a:t>
            </a:r>
            <a:endParaRPr b="1" i="0" sz="40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1289677" y="3475047"/>
            <a:ext cx="877800" cy="877800"/>
          </a:xfrm>
          <a:prstGeom prst="roundRect">
            <a:avLst>
              <a:gd fmla="val 0" name="adj"/>
            </a:avLst>
          </a:prstGeom>
          <a:solidFill>
            <a:srgbClr val="F3F3F3">
              <a:alpha val="23529"/>
            </a:srgbClr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</a:t>
            </a:r>
            <a:endParaRPr b="1" i="0" sz="40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4672346" y="3475047"/>
            <a:ext cx="877800" cy="877800"/>
          </a:xfrm>
          <a:prstGeom prst="roundRect">
            <a:avLst>
              <a:gd fmla="val 0" name="adj"/>
            </a:avLst>
          </a:prstGeom>
          <a:solidFill>
            <a:srgbClr val="F3F3F3">
              <a:alpha val="23529"/>
            </a:srgbClr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</a:t>
            </a:r>
            <a:endParaRPr b="1" i="0" sz="40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QUE FOI EVIDENCIADO?</a:t>
            </a:r>
            <a:endParaRPr sz="300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1115100" y="1043925"/>
            <a:ext cx="6913800" cy="3456000"/>
          </a:xfrm>
          <a:prstGeom prst="rect">
            <a:avLst/>
          </a:prstGeom>
          <a:solidFill>
            <a:schemeClr val="dk1">
              <a:alpha val="5647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EB Garamond"/>
              <a:buChar char="●"/>
            </a:pPr>
            <a:r>
              <a:rPr lang="en" sz="200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Vantagens da utilização da IA tanto para teste quanto para design</a:t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EB Garamond"/>
              <a:buChar char="●"/>
            </a:pPr>
            <a:r>
              <a:rPr lang="en" sz="200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Desvantagens na utilização da IA</a:t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EB Garamond"/>
              <a:buChar char="●"/>
            </a:pPr>
            <a:r>
              <a:rPr lang="en" sz="200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Precauções a serem tomadas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720100" y="41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IA APLICADA AO </a:t>
            </a:r>
            <a:r>
              <a:rPr lang="en" sz="2200"/>
              <a:t>DESIGN</a:t>
            </a:r>
            <a:r>
              <a:rPr lang="en" sz="2200"/>
              <a:t> DE SOFTWARE: USO DE ALGORITMOS DE IA PARA OTIMIZAÇÃO DE </a:t>
            </a:r>
            <a:r>
              <a:rPr lang="en" sz="2200"/>
              <a:t>DESIGN</a:t>
            </a:r>
            <a:r>
              <a:rPr lang="en" sz="2200"/>
              <a:t> E ARQUITETURA DE SOFTWARE, COMO </a:t>
            </a:r>
            <a:r>
              <a:rPr lang="en" sz="2200"/>
              <a:t>ANÁLISE</a:t>
            </a:r>
            <a:r>
              <a:rPr lang="en" sz="2200"/>
              <a:t> </a:t>
            </a:r>
            <a:r>
              <a:rPr lang="en" sz="2200"/>
              <a:t>DE DEPENDÊNCIAS</a:t>
            </a:r>
            <a:r>
              <a:rPr lang="en" sz="2200"/>
              <a:t> E REFATORAÇÃO </a:t>
            </a:r>
            <a:r>
              <a:rPr lang="en" sz="2200"/>
              <a:t>AUTOMÁTICA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2566025" y="2889847"/>
            <a:ext cx="126900" cy="126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4508659" y="2889847"/>
            <a:ext cx="126900" cy="126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6451291" y="2889847"/>
            <a:ext cx="126900" cy="126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19"/>
          <p:cNvCxnSpPr>
            <a:stCxn id="97" idx="6"/>
            <a:endCxn id="98" idx="2"/>
          </p:cNvCxnSpPr>
          <p:nvPr/>
        </p:nvCxnSpPr>
        <p:spPr>
          <a:xfrm>
            <a:off x="2692924" y="2953297"/>
            <a:ext cx="1815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9"/>
          <p:cNvCxnSpPr>
            <a:stCxn id="98" idx="6"/>
            <a:endCxn id="99" idx="2"/>
          </p:cNvCxnSpPr>
          <p:nvPr/>
        </p:nvCxnSpPr>
        <p:spPr>
          <a:xfrm>
            <a:off x="4635559" y="2953297"/>
            <a:ext cx="1815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9"/>
          <p:cNvCxnSpPr>
            <a:stCxn id="97" idx="4"/>
            <a:endCxn id="103" idx="0"/>
          </p:cNvCxnSpPr>
          <p:nvPr/>
        </p:nvCxnSpPr>
        <p:spPr>
          <a:xfrm>
            <a:off x="2629475" y="3016747"/>
            <a:ext cx="0" cy="323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9"/>
          <p:cNvCxnSpPr>
            <a:stCxn id="98" idx="4"/>
            <a:endCxn id="105" idx="0"/>
          </p:cNvCxnSpPr>
          <p:nvPr/>
        </p:nvCxnSpPr>
        <p:spPr>
          <a:xfrm>
            <a:off x="4572109" y="3016747"/>
            <a:ext cx="0" cy="323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9"/>
          <p:cNvCxnSpPr>
            <a:stCxn id="99" idx="4"/>
            <a:endCxn id="107" idx="0"/>
          </p:cNvCxnSpPr>
          <p:nvPr/>
        </p:nvCxnSpPr>
        <p:spPr>
          <a:xfrm>
            <a:off x="6514742" y="3016747"/>
            <a:ext cx="0" cy="323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9"/>
          <p:cNvSpPr/>
          <p:nvPr/>
        </p:nvSpPr>
        <p:spPr>
          <a:xfrm>
            <a:off x="2450619" y="4312516"/>
            <a:ext cx="357688" cy="357339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19"/>
          <p:cNvGrpSpPr/>
          <p:nvPr/>
        </p:nvGrpSpPr>
        <p:grpSpPr>
          <a:xfrm>
            <a:off x="6328797" y="4308341"/>
            <a:ext cx="371883" cy="365691"/>
            <a:chOff x="860940" y="2746477"/>
            <a:chExt cx="371883" cy="365691"/>
          </a:xfrm>
        </p:grpSpPr>
        <p:sp>
          <p:nvSpPr>
            <p:cNvPr id="110" name="Google Shape;110;p19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9"/>
          <p:cNvGrpSpPr/>
          <p:nvPr/>
        </p:nvGrpSpPr>
        <p:grpSpPr>
          <a:xfrm>
            <a:off x="4384741" y="4304181"/>
            <a:ext cx="374709" cy="374010"/>
            <a:chOff x="1421638" y="4125629"/>
            <a:chExt cx="374709" cy="374010"/>
          </a:xfrm>
        </p:grpSpPr>
        <p:sp>
          <p:nvSpPr>
            <p:cNvPr id="116" name="Google Shape;116;p19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9"/>
          <p:cNvGrpSpPr/>
          <p:nvPr/>
        </p:nvGrpSpPr>
        <p:grpSpPr>
          <a:xfrm>
            <a:off x="1687913" y="2115449"/>
            <a:ext cx="1883100" cy="2049701"/>
            <a:chOff x="716600" y="1790299"/>
            <a:chExt cx="1883100" cy="2049701"/>
          </a:xfrm>
        </p:grpSpPr>
        <p:sp>
          <p:nvSpPr>
            <p:cNvPr id="103" name="Google Shape;103;p19"/>
            <p:cNvSpPr txBox="1"/>
            <p:nvPr/>
          </p:nvSpPr>
          <p:spPr>
            <a:xfrm>
              <a:off x="716600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19" name="Google Shape;119;p19"/>
            <p:cNvSpPr txBox="1"/>
            <p:nvPr/>
          </p:nvSpPr>
          <p:spPr>
            <a:xfrm>
              <a:off x="716600" y="329130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Interface intuitiva, ia identifica os componentes necessários</a:t>
              </a:r>
              <a:endParaRPr i="0" sz="11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20" name="Google Shape;120;p19"/>
            <p:cNvSpPr txBox="1"/>
            <p:nvPr/>
          </p:nvSpPr>
          <p:spPr>
            <a:xfrm>
              <a:off x="716600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18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DESIGN</a:t>
              </a:r>
              <a:endParaRPr b="1" i="0" sz="1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1" name="Google Shape;121;p19"/>
          <p:cNvGrpSpPr/>
          <p:nvPr/>
        </p:nvGrpSpPr>
        <p:grpSpPr>
          <a:xfrm>
            <a:off x="3630546" y="2115449"/>
            <a:ext cx="1883100" cy="2086651"/>
            <a:chOff x="2659233" y="1790299"/>
            <a:chExt cx="1883100" cy="2086651"/>
          </a:xfrm>
        </p:grpSpPr>
        <p:sp>
          <p:nvSpPr>
            <p:cNvPr id="105" name="Google Shape;105;p19"/>
            <p:cNvSpPr txBox="1"/>
            <p:nvPr/>
          </p:nvSpPr>
          <p:spPr>
            <a:xfrm>
              <a:off x="2659233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2" name="Google Shape;122;p19"/>
            <p:cNvSpPr txBox="1"/>
            <p:nvPr/>
          </p:nvSpPr>
          <p:spPr>
            <a:xfrm>
              <a:off x="2659233" y="332825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 que falta e onde melhorar o </a:t>
              </a: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design</a:t>
              </a:r>
              <a:endParaRPr i="0" sz="12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2659233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18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ANÁLISE DE DEPENDENCIAS</a:t>
              </a:r>
              <a:endParaRPr b="1" i="0" sz="1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24" name="Google Shape;124;p19"/>
          <p:cNvGrpSpPr/>
          <p:nvPr/>
        </p:nvGrpSpPr>
        <p:grpSpPr>
          <a:xfrm>
            <a:off x="5573180" y="2115449"/>
            <a:ext cx="1883100" cy="2086651"/>
            <a:chOff x="4601867" y="1790299"/>
            <a:chExt cx="1883100" cy="2086651"/>
          </a:xfrm>
        </p:grpSpPr>
        <p:sp>
          <p:nvSpPr>
            <p:cNvPr id="107" name="Google Shape;107;p19"/>
            <p:cNvSpPr txBox="1"/>
            <p:nvPr/>
          </p:nvSpPr>
          <p:spPr>
            <a:xfrm>
              <a:off x="4601867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4601867" y="332825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Necessidade de aprimorar componentes </a:t>
              </a: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especificos</a:t>
              </a:r>
              <a:endParaRPr i="0" sz="12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26" name="Google Shape;126;p19"/>
            <p:cNvSpPr txBox="1"/>
            <p:nvPr/>
          </p:nvSpPr>
          <p:spPr>
            <a:xfrm>
              <a:off x="4601867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18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REFATORAÇÃO </a:t>
              </a:r>
              <a:r>
                <a:rPr b="1" lang="en" sz="18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AUTOMÁTICA</a:t>
              </a:r>
              <a:endParaRPr b="1" i="0" sz="1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127" name="Google Shape;127;p19"/>
          <p:cNvCxnSpPr>
            <a:stCxn id="97" idx="0"/>
            <a:endCxn id="120" idx="2"/>
          </p:cNvCxnSpPr>
          <p:nvPr/>
        </p:nvCxnSpPr>
        <p:spPr>
          <a:xfrm rot="10800000">
            <a:off x="2629475" y="2572747"/>
            <a:ext cx="0" cy="317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19"/>
          <p:cNvCxnSpPr>
            <a:stCxn id="98" idx="0"/>
            <a:endCxn id="123" idx="2"/>
          </p:cNvCxnSpPr>
          <p:nvPr/>
        </p:nvCxnSpPr>
        <p:spPr>
          <a:xfrm rot="10800000">
            <a:off x="4572109" y="2572747"/>
            <a:ext cx="0" cy="317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19"/>
          <p:cNvCxnSpPr>
            <a:stCxn id="99" idx="0"/>
            <a:endCxn id="126" idx="2"/>
          </p:cNvCxnSpPr>
          <p:nvPr/>
        </p:nvCxnSpPr>
        <p:spPr>
          <a:xfrm rot="10800000">
            <a:off x="6514742" y="2572747"/>
            <a:ext cx="0" cy="317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19"/>
          <p:cNvSpPr txBox="1"/>
          <p:nvPr/>
        </p:nvSpPr>
        <p:spPr>
          <a:xfrm>
            <a:off x="1049400" y="1810575"/>
            <a:ext cx="42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525600" y="89950"/>
            <a:ext cx="809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TEMPLATES GERADOS</a:t>
            </a:r>
            <a:endParaRPr/>
          </a:p>
        </p:txBody>
      </p:sp>
      <p:grpSp>
        <p:nvGrpSpPr>
          <p:cNvPr id="136" name="Google Shape;136;p20"/>
          <p:cNvGrpSpPr/>
          <p:nvPr/>
        </p:nvGrpSpPr>
        <p:grpSpPr>
          <a:xfrm>
            <a:off x="6345110" y="198681"/>
            <a:ext cx="372073" cy="355244"/>
            <a:chOff x="7390435" y="3680868"/>
            <a:chExt cx="372073" cy="355244"/>
          </a:xfrm>
        </p:grpSpPr>
        <p:sp>
          <p:nvSpPr>
            <p:cNvPr id="137" name="Google Shape;137;p20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" name="Google Shape;143;p20" title="WhatsApp Image 2025-04-08 at 13.59.5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950" y="727000"/>
            <a:ext cx="6748100" cy="432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1641450" y="199550"/>
            <a:ext cx="586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TEMPLATES REFATORADOS</a:t>
            </a:r>
            <a:endParaRPr/>
          </a:p>
        </p:txBody>
      </p:sp>
      <p:grpSp>
        <p:nvGrpSpPr>
          <p:cNvPr id="149" name="Google Shape;149;p21"/>
          <p:cNvGrpSpPr/>
          <p:nvPr/>
        </p:nvGrpSpPr>
        <p:grpSpPr>
          <a:xfrm>
            <a:off x="6902735" y="362131"/>
            <a:ext cx="372073" cy="355244"/>
            <a:chOff x="7390435" y="3680868"/>
            <a:chExt cx="372073" cy="355244"/>
          </a:xfrm>
        </p:grpSpPr>
        <p:sp>
          <p:nvSpPr>
            <p:cNvPr id="150" name="Google Shape;150;p21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6" name="Google Shape;156;p21" title="WhatsApp Image 2025-04-08 at 14.27.4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750" y="772248"/>
            <a:ext cx="6750500" cy="42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VANTAGENS E DESVANTAGENS</a:t>
            </a:r>
            <a:endParaRPr/>
          </a:p>
        </p:txBody>
      </p:sp>
      <p:grpSp>
        <p:nvGrpSpPr>
          <p:cNvPr id="162" name="Google Shape;162;p22"/>
          <p:cNvGrpSpPr/>
          <p:nvPr/>
        </p:nvGrpSpPr>
        <p:grpSpPr>
          <a:xfrm rot="-5400000">
            <a:off x="349523" y="3040383"/>
            <a:ext cx="362320" cy="364230"/>
            <a:chOff x="6069423" y="2891892"/>
            <a:chExt cx="362320" cy="364230"/>
          </a:xfrm>
        </p:grpSpPr>
        <p:sp>
          <p:nvSpPr>
            <p:cNvPr id="163" name="Google Shape;163;p22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22"/>
          <p:cNvSpPr/>
          <p:nvPr/>
        </p:nvSpPr>
        <p:spPr>
          <a:xfrm>
            <a:off x="135926" y="2993900"/>
            <a:ext cx="3294900" cy="4572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PROJETO</a:t>
            </a:r>
            <a:endParaRPr b="1" i="0" sz="2400" u="none" cap="none" strike="noStrik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70" name="Google Shape;170;p22"/>
          <p:cNvCxnSpPr>
            <a:stCxn id="169" idx="2"/>
          </p:cNvCxnSpPr>
          <p:nvPr/>
        </p:nvCxnSpPr>
        <p:spPr>
          <a:xfrm flipH="1" rot="-5400000">
            <a:off x="2256926" y="2977550"/>
            <a:ext cx="627000" cy="15741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71" name="Google Shape;171;p22"/>
          <p:cNvCxnSpPr>
            <a:stCxn id="169" idx="0"/>
          </p:cNvCxnSpPr>
          <p:nvPr/>
        </p:nvCxnSpPr>
        <p:spPr>
          <a:xfrm rot="-5400000">
            <a:off x="2365526" y="2001950"/>
            <a:ext cx="409800" cy="15741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med" w="med" type="oval"/>
          </a:ln>
        </p:spPr>
      </p:cxnSp>
      <p:grpSp>
        <p:nvGrpSpPr>
          <p:cNvPr id="172" name="Google Shape;172;p22"/>
          <p:cNvGrpSpPr/>
          <p:nvPr/>
        </p:nvGrpSpPr>
        <p:grpSpPr>
          <a:xfrm>
            <a:off x="5996412" y="3513045"/>
            <a:ext cx="2018400" cy="1260014"/>
            <a:chOff x="5996412" y="3513045"/>
            <a:chExt cx="2018400" cy="1260014"/>
          </a:xfrm>
        </p:grpSpPr>
        <p:sp>
          <p:nvSpPr>
            <p:cNvPr id="173" name="Google Shape;173;p22"/>
            <p:cNvSpPr txBox="1"/>
            <p:nvPr/>
          </p:nvSpPr>
          <p:spPr>
            <a:xfrm flipH="1">
              <a:off x="5996412" y="3513045"/>
              <a:ext cx="201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18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DESVANTAGENS</a:t>
              </a:r>
              <a:endParaRPr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74" name="Google Shape;174;p22"/>
            <p:cNvSpPr txBox="1"/>
            <p:nvPr/>
          </p:nvSpPr>
          <p:spPr>
            <a:xfrm flipH="1">
              <a:off x="5996412" y="3970259"/>
              <a:ext cx="2018400" cy="8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Comportamentos inesperados e consequencias imprevisiveis</a:t>
              </a:r>
              <a:endParaRPr i="0" sz="12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175" name="Google Shape;175;p22"/>
          <p:cNvGrpSpPr/>
          <p:nvPr/>
        </p:nvGrpSpPr>
        <p:grpSpPr>
          <a:xfrm>
            <a:off x="3357583" y="3509523"/>
            <a:ext cx="2018359" cy="1260010"/>
            <a:chOff x="3421321" y="3060744"/>
            <a:chExt cx="2315429" cy="1260010"/>
          </a:xfrm>
        </p:grpSpPr>
        <p:sp>
          <p:nvSpPr>
            <p:cNvPr id="176" name="Google Shape;176;p22"/>
            <p:cNvSpPr txBox="1"/>
            <p:nvPr/>
          </p:nvSpPr>
          <p:spPr>
            <a:xfrm flipH="1">
              <a:off x="3421350" y="30607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18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DESVANTAGENS</a:t>
              </a:r>
              <a:endParaRPr b="1" i="0" sz="1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77" name="Google Shape;177;p22"/>
            <p:cNvSpPr txBox="1"/>
            <p:nvPr/>
          </p:nvSpPr>
          <p:spPr>
            <a:xfrm flipH="1">
              <a:off x="3421321" y="3517954"/>
              <a:ext cx="2315400" cy="8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Possíveis</a:t>
              </a: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</a:t>
              </a: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inconsistências</a:t>
              </a: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e </a:t>
              </a: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código</a:t>
              </a: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mais complexo</a:t>
              </a:r>
              <a:endParaRPr i="0" sz="12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178" name="Google Shape;178;p22"/>
          <p:cNvGrpSpPr/>
          <p:nvPr/>
        </p:nvGrpSpPr>
        <p:grpSpPr>
          <a:xfrm>
            <a:off x="3357583" y="1968872"/>
            <a:ext cx="2018334" cy="1157686"/>
            <a:chOff x="1001300" y="3060744"/>
            <a:chExt cx="2315400" cy="1157686"/>
          </a:xfrm>
        </p:grpSpPr>
        <p:sp>
          <p:nvSpPr>
            <p:cNvPr id="179" name="Google Shape;179;p22"/>
            <p:cNvSpPr txBox="1"/>
            <p:nvPr/>
          </p:nvSpPr>
          <p:spPr>
            <a:xfrm flipH="1">
              <a:off x="1001300" y="30607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18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VANTAGENS</a:t>
              </a:r>
              <a:endParaRPr b="1" i="0" sz="1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80" name="Google Shape;180;p22"/>
            <p:cNvSpPr txBox="1"/>
            <p:nvPr/>
          </p:nvSpPr>
          <p:spPr>
            <a:xfrm flipH="1">
              <a:off x="1001300" y="3413830"/>
              <a:ext cx="2315400" cy="8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Design</a:t>
              </a: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</a:t>
              </a: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gerado</a:t>
              </a: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automaticamente, com pouca interação</a:t>
              </a:r>
              <a:endParaRPr i="0" sz="12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181" name="Google Shape;181;p22"/>
          <p:cNvGrpSpPr/>
          <p:nvPr/>
        </p:nvGrpSpPr>
        <p:grpSpPr>
          <a:xfrm>
            <a:off x="4199596" y="1651612"/>
            <a:ext cx="334316" cy="290895"/>
            <a:chOff x="3716358" y="1544655"/>
            <a:chExt cx="361971" cy="314958"/>
          </a:xfrm>
        </p:grpSpPr>
        <p:sp>
          <p:nvSpPr>
            <p:cNvPr id="182" name="Google Shape;182;p22"/>
            <p:cNvSpPr/>
            <p:nvPr/>
          </p:nvSpPr>
          <p:spPr>
            <a:xfrm>
              <a:off x="3767509" y="1646957"/>
              <a:ext cx="231213" cy="10663"/>
            </a:xfrm>
            <a:custGeom>
              <a:rect b="b" l="l" r="r" t="t"/>
              <a:pathLst>
                <a:path extrusionOk="0" h="335" w="7264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3767509" y="1618532"/>
              <a:ext cx="152020" cy="10663"/>
            </a:xfrm>
            <a:custGeom>
              <a:rect b="b" l="l" r="r" t="t"/>
              <a:pathLst>
                <a:path extrusionOk="0" h="335" w="4776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3931624" y="1618532"/>
              <a:ext cx="67098" cy="10663"/>
            </a:xfrm>
            <a:custGeom>
              <a:rect b="b" l="l" r="r" t="t"/>
              <a:pathLst>
                <a:path extrusionOk="0" h="335" w="2108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3767509" y="1590108"/>
              <a:ext cx="39087" cy="10663"/>
            </a:xfrm>
            <a:custGeom>
              <a:rect b="b" l="l" r="r" t="t"/>
              <a:pathLst>
                <a:path extrusionOk="0" h="335" w="122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3818309" y="1590108"/>
              <a:ext cx="180412" cy="10663"/>
            </a:xfrm>
            <a:custGeom>
              <a:rect b="b" l="l" r="r" t="t"/>
              <a:pathLst>
                <a:path extrusionOk="0" h="335" w="5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2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188" name="Google Shape;188;p22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rect b="b" l="l" r="r" t="t"/>
                <a:pathLst>
                  <a:path extrusionOk="0" h="335" w="2656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2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rect b="b" l="l" r="r" t="t"/>
                <a:pathLst>
                  <a:path extrusionOk="0" h="335" w="3882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2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rect b="b" l="l" r="r" t="t"/>
                <a:pathLst>
                  <a:path extrusionOk="0" h="335" w="549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2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rect b="b" l="l" r="r" t="t"/>
                <a:pathLst>
                  <a:path extrusionOk="0" h="335" w="1394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2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rect b="b" l="l" r="r" t="t"/>
                <a:pathLst>
                  <a:path extrusionOk="0" h="9895" w="11372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" name="Google Shape;193;p22"/>
          <p:cNvGrpSpPr/>
          <p:nvPr/>
        </p:nvGrpSpPr>
        <p:grpSpPr>
          <a:xfrm>
            <a:off x="5996474" y="1968875"/>
            <a:ext cx="2221625" cy="1157013"/>
            <a:chOff x="5996274" y="1968875"/>
            <a:chExt cx="2221625" cy="1157013"/>
          </a:xfrm>
        </p:grpSpPr>
        <p:sp>
          <p:nvSpPr>
            <p:cNvPr id="194" name="Google Shape;194;p22"/>
            <p:cNvSpPr txBox="1"/>
            <p:nvPr/>
          </p:nvSpPr>
          <p:spPr>
            <a:xfrm flipH="1">
              <a:off x="5996399" y="1968875"/>
              <a:ext cx="2221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" sz="180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VANTAGENS</a:t>
              </a:r>
              <a:endParaRPr b="1" i="0" sz="1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95" name="Google Shape;195;p22"/>
            <p:cNvSpPr txBox="1"/>
            <p:nvPr/>
          </p:nvSpPr>
          <p:spPr>
            <a:xfrm flipH="1">
              <a:off x="5996274" y="2321288"/>
              <a:ext cx="2221500" cy="8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lt2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Identificação de necessidades previamente não pensadas</a:t>
              </a:r>
              <a:endParaRPr i="0" sz="12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cxnSp>
        <p:nvCxnSpPr>
          <p:cNvPr id="196" name="Google Shape;196;p22"/>
          <p:cNvCxnSpPr/>
          <p:nvPr/>
        </p:nvCxnSpPr>
        <p:spPr>
          <a:xfrm>
            <a:off x="5375992" y="2571747"/>
            <a:ext cx="620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7" name="Google Shape;197;p22"/>
          <p:cNvCxnSpPr>
            <a:stCxn id="173" idx="3"/>
            <a:endCxn id="176" idx="1"/>
          </p:cNvCxnSpPr>
          <p:nvPr/>
        </p:nvCxnSpPr>
        <p:spPr>
          <a:xfrm rot="10800000">
            <a:off x="5376012" y="3738045"/>
            <a:ext cx="620400" cy="3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98" name="Google Shape;198;p22"/>
          <p:cNvGrpSpPr/>
          <p:nvPr/>
        </p:nvGrpSpPr>
        <p:grpSpPr>
          <a:xfrm>
            <a:off x="6868684" y="1659985"/>
            <a:ext cx="273857" cy="274147"/>
            <a:chOff x="7538896" y="1970156"/>
            <a:chExt cx="361147" cy="361529"/>
          </a:xfrm>
        </p:grpSpPr>
        <p:sp>
          <p:nvSpPr>
            <p:cNvPr id="199" name="Google Shape;199;p22"/>
            <p:cNvSpPr/>
            <p:nvPr/>
          </p:nvSpPr>
          <p:spPr>
            <a:xfrm>
              <a:off x="7538896" y="1970156"/>
              <a:ext cx="361147" cy="361529"/>
            </a:xfrm>
            <a:custGeom>
              <a:rect b="b" l="l" r="r" t="t"/>
              <a:pathLst>
                <a:path extrusionOk="0" h="11359" w="11347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7685907" y="2066784"/>
              <a:ext cx="101211" cy="11394"/>
            </a:xfrm>
            <a:custGeom>
              <a:rect b="b" l="l" r="r" t="t"/>
              <a:pathLst>
                <a:path extrusionOk="0" h="358" w="318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685907" y="2106187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7685907" y="2145239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7685907" y="218426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7685907" y="222328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22"/>
          <p:cNvSpPr/>
          <p:nvPr/>
        </p:nvSpPr>
        <p:spPr>
          <a:xfrm>
            <a:off x="4199663" y="3298375"/>
            <a:ext cx="334200" cy="291000"/>
          </a:xfrm>
          <a:prstGeom prst="noSmoking">
            <a:avLst>
              <a:gd fmla="val 18750" name="adj"/>
            </a:avLst>
          </a:prstGeom>
          <a:noFill/>
          <a:ln cap="flat" cmpd="sng" w="9525">
            <a:solidFill>
              <a:srgbClr val="FFFB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6838513" y="3298375"/>
            <a:ext cx="334200" cy="291000"/>
          </a:xfrm>
          <a:prstGeom prst="noSmoking">
            <a:avLst>
              <a:gd fmla="val 18750" name="adj"/>
            </a:avLst>
          </a:prstGeom>
          <a:noFill/>
          <a:ln cap="flat" cmpd="sng" w="9525">
            <a:solidFill>
              <a:srgbClr val="FFFB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720000" y="148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POR</a:t>
            </a:r>
            <a:r>
              <a:rPr lang="en"/>
              <a:t>QUE</a:t>
            </a:r>
            <a:r>
              <a:rPr lang="en"/>
              <a:t> UTILIZAR IA PARA TESTES?</a:t>
            </a:r>
            <a:endParaRPr sz="3000"/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1115100" y="1043925"/>
            <a:ext cx="6913800" cy="3456000"/>
          </a:xfrm>
          <a:prstGeom prst="rect">
            <a:avLst/>
          </a:prstGeom>
          <a:solidFill>
            <a:schemeClr val="dk1">
              <a:alpha val="5647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 IA permite criar uma abstração entre a lógica de negócio e a persistência dos dados.</a:t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Isso facilita a substituição do banco de dados real por uma implementação mock ou in-memory para os testes.</a:t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